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58" r:id="rId3"/>
    <p:sldId id="265" r:id="rId4"/>
    <p:sldId id="260" r:id="rId5"/>
    <p:sldId id="261" r:id="rId6"/>
    <p:sldId id="262" r:id="rId7"/>
    <p:sldId id="263" r:id="rId8"/>
    <p:sldId id="266"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donald, Lindsey M" initials="MLM" lastIdx="2" clrIdx="0">
    <p:extLst>
      <p:ext uri="{19B8F6BF-5375-455C-9EA6-DF929625EA0E}">
        <p15:presenceInfo xmlns:p15="http://schemas.microsoft.com/office/powerpoint/2012/main" userId="S::macdonl@purdue.edu::7739d0a0-2a46-459d-8a69-9ee5693d60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78" autoAdjust="0"/>
    <p:restoredTop sz="71299"/>
  </p:normalViewPr>
  <p:slideViewPr>
    <p:cSldViewPr snapToGrid="0">
      <p:cViewPr varScale="1">
        <p:scale>
          <a:sx n="49" d="100"/>
          <a:sy n="49" d="100"/>
        </p:scale>
        <p:origin x="84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8/30/2021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a:t>
            </a:fld>
            <a:endParaRPr lang="en-US"/>
          </a:p>
        </p:txBody>
      </p:sp>
    </p:spTree>
    <p:extLst>
      <p:ext uri="{BB962C8B-B14F-4D97-AF65-F5344CB8AC3E}">
        <p14:creationId xmlns:p14="http://schemas.microsoft.com/office/powerpoint/2010/main" val="411716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participants are having trouble coming up with examples, the facilitator might mention some possible options for both etic and emic. </a:t>
            </a:r>
          </a:p>
          <a:p>
            <a:endParaRPr lang="en-US" dirty="0"/>
          </a:p>
          <a:p>
            <a:r>
              <a:rPr lang="en-US" dirty="0"/>
              <a:t>Etic: Evaluating the condition and value of the home, comparing it to their own home, discussing the layout or the decor, identifying the number of rooms, </a:t>
            </a:r>
            <a:r>
              <a:rPr lang="en-US" dirty="0" err="1"/>
              <a:t>etc</a:t>
            </a:r>
            <a:endParaRPr lang="en-US" dirty="0"/>
          </a:p>
          <a:p>
            <a:endParaRPr lang="en-US" dirty="0"/>
          </a:p>
          <a:p>
            <a:r>
              <a:rPr lang="en-US" dirty="0"/>
              <a:t>Emic: The traditions/everyday rituals that happen in the home, meaningful events that occurred in the home, etc.</a:t>
            </a:r>
          </a:p>
        </p:txBody>
      </p:sp>
      <p:sp>
        <p:nvSpPr>
          <p:cNvPr id="4" name="Slide Number Placeholder 3"/>
          <p:cNvSpPr>
            <a:spLocks noGrp="1"/>
          </p:cNvSpPr>
          <p:nvPr>
            <p:ph type="sldNum" sz="quarter" idx="5"/>
          </p:nvPr>
        </p:nvSpPr>
        <p:spPr/>
        <p:txBody>
          <a:bodyPr/>
          <a:lstStyle/>
          <a:p>
            <a:fld id="{360DA4FC-8034-455C-8828-F7EF1CD142C7}" type="slidenum">
              <a:rPr lang="en-US" smtClean="0"/>
              <a:t>8</a:t>
            </a:fld>
            <a:endParaRPr lang="en-US"/>
          </a:p>
        </p:txBody>
      </p:sp>
    </p:spTree>
    <p:extLst>
      <p:ext uri="{BB962C8B-B14F-4D97-AF65-F5344CB8AC3E}">
        <p14:creationId xmlns:p14="http://schemas.microsoft.com/office/powerpoint/2010/main" val="1500859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final question, if learners don’t generate ideas,</a:t>
            </a:r>
            <a:r>
              <a:rPr lang="en-US" baseline="0" dirty="0" smtClean="0"/>
              <a:t> you might bring up the risk of generalizing one emic perspective to be that of all people who belong to a particular community; the fact that as an observer, no matter how careful you are, you may influence the emic perspective offered without realizing it, and the fact that it is impossible to shed an interpretive lens even in the selection of quoting someone</a:t>
            </a:r>
            <a:r>
              <a:rPr lang="en-US" baseline="0" smtClean="0"/>
              <a:t>. </a:t>
            </a:r>
            <a:endParaRPr lang="en-US" dirty="0"/>
          </a:p>
        </p:txBody>
      </p:sp>
      <p:sp>
        <p:nvSpPr>
          <p:cNvPr id="4" name="Slide Number Placeholder 3"/>
          <p:cNvSpPr>
            <a:spLocks noGrp="1"/>
          </p:cNvSpPr>
          <p:nvPr>
            <p:ph type="sldNum" sz="quarter" idx="10"/>
          </p:nvPr>
        </p:nvSpPr>
        <p:spPr/>
        <p:txBody>
          <a:bodyPr/>
          <a:lstStyle/>
          <a:p>
            <a:fld id="{360DA4FC-8034-455C-8828-F7EF1CD142C7}" type="slidenum">
              <a:rPr lang="en-US" smtClean="0"/>
              <a:t>9</a:t>
            </a:fld>
            <a:endParaRPr lang="en-US"/>
          </a:p>
        </p:txBody>
      </p:sp>
    </p:spTree>
    <p:extLst>
      <p:ext uri="{BB962C8B-B14F-4D97-AF65-F5344CB8AC3E}">
        <p14:creationId xmlns:p14="http://schemas.microsoft.com/office/powerpoint/2010/main" val="90928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8/30/2021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oi.org/10.1177/109634801880728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doi.org/10.17576/gema-2016-1603-0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4892" y="2407508"/>
            <a:ext cx="8308080" cy="1153374"/>
          </a:xfrm>
          <a:prstGeom prst="rect">
            <a:avLst/>
          </a:prstGeom>
          <a:noFill/>
          <a:ln w="9525">
            <a:noFill/>
            <a:miter lim="800000"/>
            <a:headEnd/>
            <a:tailEnd/>
          </a:ln>
        </p:spPr>
        <p:txBody>
          <a:bodyPr rot="0" vert="horz" wrap="square" lIns="91440" tIns="45720" rIns="91440" bIns="45720" anchor="t" anchorCtr="0">
            <a:noAutofit/>
          </a:bodyPr>
          <a:lstStyle/>
          <a:p>
            <a:r>
              <a:rPr lang="en-US" sz="6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Emic Perspective</a:t>
            </a:r>
          </a:p>
        </p:txBody>
      </p:sp>
      <p:sp>
        <p:nvSpPr>
          <p:cNvPr id="3" name="TextBox 2"/>
          <p:cNvSpPr txBox="1"/>
          <p:nvPr/>
        </p:nvSpPr>
        <p:spPr>
          <a:xfrm>
            <a:off x="684892" y="5665722"/>
            <a:ext cx="6932815" cy="461665"/>
          </a:xfrm>
          <a:prstGeom prst="rect">
            <a:avLst/>
          </a:prstGeom>
          <a:noFill/>
        </p:spPr>
        <p:txBody>
          <a:bodyPr wrap="square" rtlCol="0">
            <a:spAutoFit/>
          </a:bodyPr>
          <a:lstStyle/>
          <a:p>
            <a:r>
              <a:rPr lang="en-US" sz="1200" dirty="0">
                <a:solidFill>
                  <a:schemeClr val="bg1"/>
                </a:solidFill>
                <a:latin typeface="Acumin Pro" panose="020B0504020202020204" pitchFamily="34" charset="77"/>
              </a:rPr>
              <a:t>Created by Dr. Kris Acheson-Clair, CILMAR</a:t>
            </a:r>
          </a:p>
          <a:p>
            <a:endParaRPr lang="en-US" sz="1200" dirty="0">
              <a:solidFill>
                <a:schemeClr val="bg1"/>
              </a:solidFill>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335373"/>
            <a:ext cx="9214069" cy="4708981"/>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What is the etic perspective?</a:t>
            </a:r>
          </a:p>
          <a:p>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An </a:t>
            </a:r>
            <a:r>
              <a:rPr lang="en-US" sz="2000" i="1" dirty="0">
                <a:solidFill>
                  <a:srgbClr val="495455"/>
                </a:solidFill>
                <a:latin typeface="Acumin Pro" panose="020B0504020202020204" pitchFamily="34" charset="77"/>
                <a:ea typeface="Arial" charset="0"/>
                <a:cs typeface="Arial" charset="0"/>
              </a:rPr>
              <a:t>outsider’s</a:t>
            </a:r>
            <a:r>
              <a:rPr lang="en-US" sz="2000" dirty="0">
                <a:solidFill>
                  <a:srgbClr val="495455"/>
                </a:solidFill>
                <a:latin typeface="Acumin Pro" panose="020B0504020202020204" pitchFamily="34" charset="77"/>
                <a:ea typeface="Arial" charset="0"/>
                <a:cs typeface="Arial" charset="0"/>
              </a:rPr>
              <a:t> perspective on culture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Provides a surface look into the practices, beliefs, and behaviors of a culture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Research from an etic perspective centers the views of the researcher and focuses on objective descriptions, cultural comparisons, and categories of cultural characteristics</a:t>
            </a:r>
          </a:p>
          <a:p>
            <a:endParaRPr lang="en-US" sz="2000" b="1" dirty="0">
              <a:solidFill>
                <a:srgbClr val="495455"/>
              </a:solidFill>
              <a:latin typeface="Acumin Pro" panose="020B0504020202020204" pitchFamily="34" charset="77"/>
              <a:ea typeface="Arial" charset="0"/>
              <a:cs typeface="Arial" charset="0"/>
            </a:endParaRPr>
          </a:p>
          <a:p>
            <a:r>
              <a:rPr lang="en-US" sz="2000" b="1" dirty="0">
                <a:solidFill>
                  <a:srgbClr val="495455"/>
                </a:solidFill>
                <a:latin typeface="Acumin Pro" panose="020B0504020202020204" pitchFamily="34" charset="77"/>
                <a:ea typeface="Arial" charset="0"/>
                <a:cs typeface="Arial" charset="0"/>
              </a:rPr>
              <a:t>What is the emic perspective?</a:t>
            </a:r>
          </a:p>
          <a:p>
            <a:endParaRPr lang="en-US" sz="2000" b="1"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An </a:t>
            </a:r>
            <a:r>
              <a:rPr lang="en-US" sz="2000" i="1" dirty="0">
                <a:solidFill>
                  <a:srgbClr val="495455"/>
                </a:solidFill>
                <a:latin typeface="Acumin Pro" panose="020B0504020202020204" pitchFamily="34" charset="77"/>
                <a:ea typeface="Arial" charset="0"/>
                <a:cs typeface="Arial" charset="0"/>
              </a:rPr>
              <a:t>insider’s</a:t>
            </a:r>
            <a:r>
              <a:rPr lang="en-US" sz="2000" dirty="0">
                <a:solidFill>
                  <a:srgbClr val="495455"/>
                </a:solidFill>
                <a:latin typeface="Acumin Pro" panose="020B0504020202020204" pitchFamily="34" charset="77"/>
                <a:ea typeface="Arial" charset="0"/>
                <a:cs typeface="Arial" charset="0"/>
              </a:rPr>
              <a:t> perspective on culture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Provides an in-depth look into the practices, beliefs, and behaviors of a culture</a:t>
            </a:r>
          </a:p>
          <a:p>
            <a:pPr marL="342900" indent="-342900">
              <a:buFont typeface="Arial" panose="020B0604020202020204" pitchFamily="34" charset="0"/>
              <a:buChar char="•"/>
            </a:pPr>
            <a:r>
              <a:rPr lang="en-US" sz="2000" dirty="0">
                <a:solidFill>
                  <a:srgbClr val="495455"/>
                </a:solidFill>
                <a:latin typeface="Acumin Pro" panose="020B0504020202020204" pitchFamily="34" charset="77"/>
                <a:ea typeface="Arial" charset="0"/>
                <a:cs typeface="Arial" charset="0"/>
              </a:rPr>
              <a:t>Research from an emic perspective involves immersion in a particular culture and centers narratives or stories of people within that culture</a:t>
            </a: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Emic vs etic perspective</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335373"/>
            <a:ext cx="9214069"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Emic and etic are both types of anthropologic field research</a:t>
            </a:r>
            <a:endParaRPr lang="en-US" sz="20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Emic vs etic perspective</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1026" name="Picture 2">
            <a:extLst>
              <a:ext uri="{FF2B5EF4-FFF2-40B4-BE49-F238E27FC236}">
                <a16:creationId xmlns:a16="http://schemas.microsoft.com/office/drawing/2014/main" id="{81AB9A2A-61C8-9B41-A5DE-8B2C22EEB2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7592" y="2093627"/>
            <a:ext cx="5145088"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at Is Naturalistic Observation? Definition and Examples">
            <a:extLst>
              <a:ext uri="{FF2B5EF4-FFF2-40B4-BE49-F238E27FC236}">
                <a16:creationId xmlns:a16="http://schemas.microsoft.com/office/drawing/2014/main" id="{1984BD77-617B-FB4E-BB77-1F2B269A9E7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2860" y="2093628"/>
            <a:ext cx="4571206" cy="3429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FCBB9FD-06E0-F142-A413-26A7AA1FA1F2}"/>
              </a:ext>
            </a:extLst>
          </p:cNvPr>
          <p:cNvSpPr txBox="1"/>
          <p:nvPr/>
        </p:nvSpPr>
        <p:spPr>
          <a:xfrm>
            <a:off x="355267" y="5548461"/>
            <a:ext cx="919708"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Emic</a:t>
            </a:r>
            <a:endParaRPr lang="en-US" sz="2000" dirty="0">
              <a:solidFill>
                <a:srgbClr val="495455"/>
              </a:solidFill>
              <a:latin typeface="Acumin Pro" panose="020B0504020202020204" pitchFamily="34" charset="77"/>
              <a:ea typeface="Arial" charset="0"/>
              <a:cs typeface="Arial" charset="0"/>
            </a:endParaRPr>
          </a:p>
        </p:txBody>
      </p:sp>
      <p:sp>
        <p:nvSpPr>
          <p:cNvPr id="12" name="TextBox 11">
            <a:extLst>
              <a:ext uri="{FF2B5EF4-FFF2-40B4-BE49-F238E27FC236}">
                <a16:creationId xmlns:a16="http://schemas.microsoft.com/office/drawing/2014/main" id="{57A4472E-2844-D248-AAC9-D6419D4F6588}"/>
              </a:ext>
            </a:extLst>
          </p:cNvPr>
          <p:cNvSpPr txBox="1"/>
          <p:nvPr/>
        </p:nvSpPr>
        <p:spPr>
          <a:xfrm>
            <a:off x="5752860" y="5576147"/>
            <a:ext cx="919708" cy="400110"/>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Etic</a:t>
            </a:r>
            <a:endParaRPr lang="en-US" sz="2000" dirty="0">
              <a:solidFill>
                <a:srgbClr val="495455"/>
              </a:solidFill>
              <a:latin typeface="Acumin Pro" panose="020B0504020202020204" pitchFamily="34" charset="77"/>
              <a:ea typeface="Arial" charset="0"/>
              <a:cs typeface="Arial" charset="0"/>
            </a:endParaRPr>
          </a:p>
        </p:txBody>
      </p:sp>
    </p:spTree>
    <p:extLst>
      <p:ext uri="{BB962C8B-B14F-4D97-AF65-F5344CB8AC3E}">
        <p14:creationId xmlns:p14="http://schemas.microsoft.com/office/powerpoint/2010/main" val="1738212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825" y="1539431"/>
            <a:ext cx="9005105" cy="2592731"/>
          </a:xfrm>
        </p:spPr>
        <p:txBody>
          <a:bodyPr>
            <a:noAutofit/>
          </a:bodyPr>
          <a:lstStyle/>
          <a:p>
            <a:pPr marL="0" indent="0">
              <a:buNone/>
            </a:pPr>
            <a:r>
              <a:rPr lang="en-US" sz="2000" b="1" dirty="0">
                <a:solidFill>
                  <a:srgbClr val="495455"/>
                </a:solidFill>
                <a:latin typeface="Acumin Pro" panose="020B0504020202020204" pitchFamily="34" charset="77"/>
                <a:ea typeface="Arial" charset="0"/>
                <a:cs typeface="Arial" charset="0"/>
              </a:rPr>
              <a:t>Purpose of the emic perspective</a:t>
            </a:r>
          </a:p>
          <a:p>
            <a:pPr marL="0" indent="0">
              <a:buNone/>
            </a:pP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Allows us to construct what’s underneath “the iceberg” and how it could make sense for someone from a different culture to behave in a particular way</a:t>
            </a:r>
          </a:p>
          <a:p>
            <a:r>
              <a:rPr lang="en-US" sz="2000" dirty="0">
                <a:solidFill>
                  <a:srgbClr val="495455"/>
                </a:solidFill>
                <a:latin typeface="Acumin Pro" panose="020B0504020202020204" pitchFamily="34" charset="77"/>
              </a:rPr>
              <a:t>A way to grant legitimacy and validity to other cultural viewpoints and norms.</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62153" y="157610"/>
              <a:ext cx="7772734"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purpose of using the emic perspective </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9203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572" y="1539431"/>
            <a:ext cx="8889357" cy="4546059"/>
          </a:xfrm>
        </p:spPr>
        <p:txBody>
          <a:bodyPr>
            <a:noAutofit/>
          </a:bodyPr>
          <a:lstStyle/>
          <a:p>
            <a:pPr marL="0" indent="0">
              <a:buNone/>
            </a:pPr>
            <a:r>
              <a:rPr lang="en-US" sz="2000" b="1" dirty="0">
                <a:solidFill>
                  <a:srgbClr val="495455"/>
                </a:solidFill>
                <a:latin typeface="Acumin Pro" panose="020B0504020202020204" pitchFamily="34" charset="77"/>
                <a:ea typeface="Arial" charset="0"/>
                <a:cs typeface="Arial" charset="0"/>
              </a:rPr>
              <a:t>How to get an emic perspective on a culture</a:t>
            </a:r>
          </a:p>
          <a:p>
            <a:pPr marL="0" indent="0">
              <a:buNone/>
            </a:pP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Immerse yourself without being disruptive.</a:t>
            </a:r>
          </a:p>
          <a:p>
            <a:r>
              <a:rPr lang="en-US" sz="2000" dirty="0">
                <a:solidFill>
                  <a:srgbClr val="495455"/>
                </a:solidFill>
                <a:latin typeface="Acumin Pro" panose="020B0504020202020204" pitchFamily="34" charset="77"/>
              </a:rPr>
              <a:t>Learn the local language, jargon, lingo, etc. </a:t>
            </a:r>
          </a:p>
          <a:p>
            <a:r>
              <a:rPr lang="en-US" sz="2000" dirty="0">
                <a:solidFill>
                  <a:srgbClr val="495455"/>
                </a:solidFill>
                <a:latin typeface="Acumin Pro" panose="020B0504020202020204" pitchFamily="34" charset="77"/>
              </a:rPr>
              <a:t>Listen to individuals within the culture and let them share their stories without judgment.</a:t>
            </a:r>
          </a:p>
          <a:p>
            <a:r>
              <a:rPr lang="en-US" sz="2000" dirty="0">
                <a:solidFill>
                  <a:srgbClr val="495455"/>
                </a:solidFill>
                <a:latin typeface="Acumin Pro" panose="020B0504020202020204" pitchFamily="34" charset="77"/>
              </a:rPr>
              <a:t>Build a rapport with individuals within the culture by getting to know them and their beliefs, values, customs, and norms.</a:t>
            </a:r>
          </a:p>
          <a:p>
            <a:r>
              <a:rPr lang="en-US" sz="2000" dirty="0">
                <a:solidFill>
                  <a:srgbClr val="495455"/>
                </a:solidFill>
                <a:latin typeface="Acumin Pro" panose="020B0504020202020204" pitchFamily="34" charset="77"/>
              </a:rPr>
              <a:t>Question your assumptions about people’s motivations, beliefs, etc. </a:t>
            </a:r>
          </a:p>
          <a:p>
            <a:r>
              <a:rPr lang="en-US" sz="2000" dirty="0">
                <a:solidFill>
                  <a:srgbClr val="495455"/>
                </a:solidFill>
                <a:latin typeface="Acumin Pro" panose="020B0504020202020204" pitchFamily="34" charset="77"/>
              </a:rPr>
              <a:t>Ask questions about the hidden culture that is driving the more visible culture</a:t>
            </a:r>
          </a:p>
          <a:p>
            <a:r>
              <a:rPr lang="en-US" sz="2000" dirty="0">
                <a:solidFill>
                  <a:srgbClr val="495455"/>
                </a:solidFill>
                <a:latin typeface="Acumin Pro" panose="020B0504020202020204" pitchFamily="34" charset="77"/>
              </a:rPr>
              <a:t>Write thick descriptions of what you experience and observe</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62153" y="157610"/>
              <a:ext cx="7772734"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How to get an emic perspective</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23011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121" y="1303109"/>
            <a:ext cx="9092808" cy="4251782"/>
          </a:xfrm>
        </p:spPr>
        <p:txBody>
          <a:bodyPr>
            <a:noAutofit/>
          </a:bodyPr>
          <a:lstStyle/>
          <a:p>
            <a:pPr marL="0" indent="0">
              <a:buNone/>
            </a:pPr>
            <a:r>
              <a:rPr lang="en-US" sz="2000" b="1" dirty="0">
                <a:solidFill>
                  <a:srgbClr val="495455"/>
                </a:solidFill>
                <a:latin typeface="Acumin Pro" panose="020B0504020202020204" pitchFamily="34" charset="77"/>
                <a:ea typeface="Arial" charset="0"/>
                <a:cs typeface="Arial" charset="0"/>
              </a:rPr>
              <a:t>Example 1:</a:t>
            </a:r>
            <a:br>
              <a:rPr lang="en-US" sz="2000" b="1"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ndParaRPr>
          </a:p>
          <a:p>
            <a:pPr marL="0" indent="0">
              <a:buNone/>
            </a:pPr>
            <a:r>
              <a:rPr lang="en-US" sz="2000" dirty="0" err="1">
                <a:solidFill>
                  <a:srgbClr val="495455"/>
                </a:solidFill>
                <a:latin typeface="Acumin Pro" panose="020B0504020202020204" pitchFamily="34" charset="77"/>
              </a:rPr>
              <a:t>Xue</a:t>
            </a:r>
            <a:r>
              <a:rPr lang="en-US" sz="2000" dirty="0">
                <a:solidFill>
                  <a:srgbClr val="495455"/>
                </a:solidFill>
                <a:latin typeface="Acumin Pro" panose="020B0504020202020204" pitchFamily="34" charset="77"/>
              </a:rPr>
              <a:t> and </a:t>
            </a:r>
            <a:r>
              <a:rPr lang="en-US" sz="2000" dirty="0" err="1">
                <a:solidFill>
                  <a:srgbClr val="495455"/>
                </a:solidFill>
                <a:latin typeface="Acumin Pro" panose="020B0504020202020204" pitchFamily="34" charset="77"/>
              </a:rPr>
              <a:t>Kerstetter</a:t>
            </a:r>
            <a:r>
              <a:rPr lang="en-US" sz="2000" dirty="0">
                <a:solidFill>
                  <a:srgbClr val="495455"/>
                </a:solidFill>
                <a:latin typeface="Acumin Pro" panose="020B0504020202020204" pitchFamily="34" charset="77"/>
              </a:rPr>
              <a:t> (2019) use an emic approach to understand how residents in </a:t>
            </a:r>
            <a:r>
              <a:rPr lang="en-US" sz="2000" dirty="0" err="1">
                <a:solidFill>
                  <a:srgbClr val="495455"/>
                </a:solidFill>
                <a:latin typeface="Acumin Pro" panose="020B0504020202020204" pitchFamily="34" charset="77"/>
              </a:rPr>
              <a:t>Chongdu</a:t>
            </a:r>
            <a:r>
              <a:rPr lang="en-US" sz="2000" dirty="0">
                <a:solidFill>
                  <a:srgbClr val="495455"/>
                </a:solidFill>
                <a:latin typeface="Acumin Pro" panose="020B0504020202020204" pitchFamily="34" charset="77"/>
              </a:rPr>
              <a:t> Valley, China have adapted to rural tourism as their main form of livelihood when it had previously been agricultural. The residents described a period of culture shock when they first began making the transition, difficulty in overcoming cultural barriers between themselves and the tourists, and a period of adaptation where they had to modify their everyday lives/norms to accommodate this livelihood.</a:t>
            </a:r>
          </a:p>
          <a:p>
            <a:pPr marL="0" indent="0">
              <a:buNone/>
            </a:pPr>
            <a:endParaRPr lang="en-US" sz="2000" dirty="0">
              <a:solidFill>
                <a:srgbClr val="495455"/>
              </a:solidFill>
              <a:latin typeface="Acumin Pro" panose="020B0504020202020204" pitchFamily="34" charset="77"/>
            </a:endParaRPr>
          </a:p>
          <a:p>
            <a:pPr marL="0" indent="0">
              <a:buNone/>
            </a:pPr>
            <a:r>
              <a:rPr lang="en-US" sz="2000" i="1" dirty="0">
                <a:solidFill>
                  <a:srgbClr val="495455"/>
                </a:solidFill>
                <a:latin typeface="Acumin Pro" panose="020B0504020202020204" pitchFamily="34" charset="77"/>
              </a:rPr>
              <a:t>How does the local perspective shine through in this case?</a:t>
            </a:r>
          </a:p>
          <a:p>
            <a:pPr marL="0" indent="0">
              <a:buNone/>
            </a:pPr>
            <a:r>
              <a:rPr lang="en-US" sz="2000" i="1" dirty="0">
                <a:solidFill>
                  <a:srgbClr val="495455"/>
                </a:solidFill>
                <a:latin typeface="Acumin Pro" panose="020B0504020202020204" pitchFamily="34" charset="77"/>
              </a:rPr>
              <a:t>What would be the challenge to researchers in coming to understand this local perspective?</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62153" y="157610"/>
              <a:ext cx="7772734"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emic perspective Examples</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Box 1">
            <a:extLst>
              <a:ext uri="{FF2B5EF4-FFF2-40B4-BE49-F238E27FC236}">
                <a16:creationId xmlns:a16="http://schemas.microsoft.com/office/drawing/2014/main" id="{1691FD37-26A8-D94A-83EA-B52A0D107DF5}"/>
              </a:ext>
            </a:extLst>
          </p:cNvPr>
          <p:cNvSpPr txBox="1"/>
          <p:nvPr/>
        </p:nvSpPr>
        <p:spPr>
          <a:xfrm>
            <a:off x="741815" y="5926238"/>
            <a:ext cx="8102278" cy="461665"/>
          </a:xfrm>
          <a:prstGeom prst="rect">
            <a:avLst/>
          </a:prstGeom>
          <a:noFill/>
        </p:spPr>
        <p:txBody>
          <a:bodyPr wrap="square" rtlCol="0">
            <a:spAutoFit/>
          </a:bodyPr>
          <a:lstStyle/>
          <a:p>
            <a:r>
              <a:rPr lang="en-US" sz="1200" dirty="0" err="1">
                <a:latin typeface="Acumin Pro" panose="020B0504020202020204" pitchFamily="34" charset="77"/>
              </a:rPr>
              <a:t>Xue</a:t>
            </a:r>
            <a:r>
              <a:rPr lang="en-US" sz="1200" dirty="0">
                <a:latin typeface="Acumin Pro" panose="020B0504020202020204" pitchFamily="34" charset="77"/>
              </a:rPr>
              <a:t>, L., &amp; </a:t>
            </a:r>
            <a:r>
              <a:rPr lang="en-US" sz="1200" dirty="0" err="1">
                <a:latin typeface="Acumin Pro" panose="020B0504020202020204" pitchFamily="34" charset="77"/>
              </a:rPr>
              <a:t>Kerstetter</a:t>
            </a:r>
            <a:r>
              <a:rPr lang="en-US" sz="1200" dirty="0">
                <a:latin typeface="Acumin Pro" panose="020B0504020202020204" pitchFamily="34" charset="77"/>
              </a:rPr>
              <a:t>, D. (2018). Rural tourism and livelihood change: An emic perspective. </a:t>
            </a:r>
            <a:r>
              <a:rPr lang="en-US" sz="1200" i="1" dirty="0">
                <a:latin typeface="Acumin Pro" panose="020B0504020202020204" pitchFamily="34" charset="77"/>
              </a:rPr>
              <a:t>Journal of Hospitality &amp; Tourism Research, 43</a:t>
            </a:r>
            <a:r>
              <a:rPr lang="en-US" sz="1200" dirty="0">
                <a:latin typeface="Acumin Pro" panose="020B0504020202020204" pitchFamily="34" charset="77"/>
              </a:rPr>
              <a:t>(3), 416-437. </a:t>
            </a:r>
            <a:r>
              <a:rPr lang="en-US" sz="1200" dirty="0">
                <a:latin typeface="Acumin Pro" panose="020B0504020202020204" pitchFamily="34" charset="77"/>
                <a:hlinkClick r:id="rId4"/>
              </a:rPr>
              <a:t>https://doi.org/10.1177/1096348018807289</a:t>
            </a:r>
            <a:endParaRPr lang="en-US" sz="1200" dirty="0">
              <a:latin typeface="Acumin Pro" panose="020B0504020202020204" pitchFamily="34" charset="77"/>
            </a:endParaRPr>
          </a:p>
        </p:txBody>
      </p:sp>
    </p:spTree>
    <p:extLst>
      <p:ext uri="{BB962C8B-B14F-4D97-AF65-F5344CB8AC3E}">
        <p14:creationId xmlns:p14="http://schemas.microsoft.com/office/powerpoint/2010/main" val="230361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122" y="1494744"/>
            <a:ext cx="9092808" cy="3763056"/>
          </a:xfrm>
        </p:spPr>
        <p:txBody>
          <a:bodyPr>
            <a:noAutofit/>
          </a:bodyPr>
          <a:lstStyle/>
          <a:p>
            <a:pPr marL="0" indent="0">
              <a:buNone/>
            </a:pPr>
            <a:r>
              <a:rPr lang="en-US" sz="2000" b="1" dirty="0">
                <a:solidFill>
                  <a:srgbClr val="495455"/>
                </a:solidFill>
                <a:latin typeface="Acumin Pro" panose="020B0504020202020204" pitchFamily="34" charset="77"/>
                <a:ea typeface="Arial" charset="0"/>
                <a:cs typeface="Arial" charset="0"/>
              </a:rPr>
              <a:t>Example 2:</a:t>
            </a:r>
            <a:br>
              <a:rPr lang="en-US" sz="2000" b="1"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ndParaRPr>
          </a:p>
          <a:p>
            <a:pPr marL="0" indent="0">
              <a:buNone/>
            </a:pPr>
            <a:r>
              <a:rPr lang="en-US" sz="2000" dirty="0">
                <a:solidFill>
                  <a:srgbClr val="495455"/>
                </a:solidFill>
                <a:latin typeface="Acumin Pro" panose="020B0504020202020204" pitchFamily="34" charset="77"/>
              </a:rPr>
              <a:t>Kaur Mehar Singh (2019) investigates lecturers’ perspectives on why international graduate students in Malaysia often have difficulties with academic writing. The lecturers seemed to suggest that the students’ writing challenges stem from their lack of proficiency with the English language in general, as well as a lack of resources to get further help. </a:t>
            </a:r>
          </a:p>
          <a:p>
            <a:pPr marL="0" indent="0">
              <a:buNone/>
            </a:pPr>
            <a:endParaRPr lang="en-US" sz="2000" dirty="0">
              <a:solidFill>
                <a:srgbClr val="495455"/>
              </a:solidFill>
              <a:latin typeface="Acumin Pro" panose="020B0504020202020204" pitchFamily="34" charset="77"/>
            </a:endParaRPr>
          </a:p>
          <a:p>
            <a:pPr marL="0" indent="0">
              <a:buNone/>
            </a:pPr>
            <a:r>
              <a:rPr lang="en-US" sz="2000" i="1" dirty="0">
                <a:solidFill>
                  <a:srgbClr val="495455"/>
                </a:solidFill>
                <a:latin typeface="Acumin Pro" panose="020B0504020202020204" pitchFamily="34" charset="77"/>
              </a:rPr>
              <a:t>Whose emic perspective is represented here? Why does that matter?</a:t>
            </a:r>
          </a:p>
          <a:p>
            <a:pPr marL="0" indent="0">
              <a:buNone/>
            </a:pPr>
            <a:r>
              <a:rPr lang="en-US" sz="2000" i="1" dirty="0">
                <a:solidFill>
                  <a:srgbClr val="495455"/>
                </a:solidFill>
                <a:latin typeface="Acumin Pro" panose="020B0504020202020204" pitchFamily="34" charset="77"/>
              </a:rPr>
              <a:t>Who else’s emic perspective </a:t>
            </a:r>
            <a:r>
              <a:rPr lang="en-US" sz="2000" i="1">
                <a:solidFill>
                  <a:srgbClr val="495455"/>
                </a:solidFill>
                <a:latin typeface="Acumin Pro" panose="020B0504020202020204" pitchFamily="34" charset="77"/>
              </a:rPr>
              <a:t>might have been useful here?</a:t>
            </a:r>
            <a:endParaRPr lang="en-US" sz="2000" i="1"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62153" y="157610"/>
              <a:ext cx="7772734"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emic perspective Examples</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Box 1">
            <a:extLst>
              <a:ext uri="{FF2B5EF4-FFF2-40B4-BE49-F238E27FC236}">
                <a16:creationId xmlns:a16="http://schemas.microsoft.com/office/drawing/2014/main" id="{1691FD37-26A8-D94A-83EA-B52A0D107DF5}"/>
              </a:ext>
            </a:extLst>
          </p:cNvPr>
          <p:cNvSpPr txBox="1"/>
          <p:nvPr/>
        </p:nvSpPr>
        <p:spPr>
          <a:xfrm>
            <a:off x="741815" y="5926238"/>
            <a:ext cx="8102278" cy="646331"/>
          </a:xfrm>
          <a:prstGeom prst="rect">
            <a:avLst/>
          </a:prstGeom>
          <a:noFill/>
        </p:spPr>
        <p:txBody>
          <a:bodyPr wrap="square" rtlCol="0">
            <a:spAutoFit/>
          </a:bodyPr>
          <a:lstStyle/>
          <a:p>
            <a:r>
              <a:rPr lang="en-US" sz="1200" dirty="0">
                <a:latin typeface="Acumin Pro" panose="020B0504020202020204" pitchFamily="34" charset="77"/>
              </a:rPr>
              <a:t>Kaur Mehar Singh, M. (2019). Academic reading and writing challenges among international EFL master’s students in a Malaysian University: The voice of lecturers. </a:t>
            </a:r>
            <a:r>
              <a:rPr lang="en-US" sz="1200" i="1" dirty="0">
                <a:latin typeface="Acumin Pro" panose="020B0504020202020204" pitchFamily="34" charset="77"/>
              </a:rPr>
              <a:t>Journal of International Students, 9</a:t>
            </a:r>
            <a:r>
              <a:rPr lang="en-US" sz="1200" dirty="0">
                <a:latin typeface="Acumin Pro" panose="020B0504020202020204" pitchFamily="34" charset="77"/>
              </a:rPr>
              <a:t>(4), 972-992. </a:t>
            </a:r>
            <a:r>
              <a:rPr lang="en-US" sz="1200" u="sng" dirty="0">
                <a:latin typeface="Acumin Pro" panose="020B0504020202020204" pitchFamily="34" charset="77"/>
                <a:hlinkClick r:id="rId4"/>
              </a:rPr>
              <a:t>http://doi.org/10.17576/gema-2016-1603-06</a:t>
            </a:r>
            <a:endParaRPr lang="en-US" sz="1200" dirty="0">
              <a:latin typeface="Acumin Pro" panose="020B0504020202020204" pitchFamily="34" charset="77"/>
            </a:endParaRPr>
          </a:p>
        </p:txBody>
      </p:sp>
    </p:spTree>
    <p:extLst>
      <p:ext uri="{BB962C8B-B14F-4D97-AF65-F5344CB8AC3E}">
        <p14:creationId xmlns:p14="http://schemas.microsoft.com/office/powerpoint/2010/main" val="349680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122" y="1494744"/>
            <a:ext cx="9092808" cy="3763056"/>
          </a:xfrm>
        </p:spPr>
        <p:txBody>
          <a:bodyPr>
            <a:noAutofit/>
          </a:bodyPr>
          <a:lstStyle/>
          <a:p>
            <a:pPr marL="0" indent="0">
              <a:buNone/>
            </a:pPr>
            <a:r>
              <a:rPr lang="en-US" sz="2000" b="1" dirty="0">
                <a:solidFill>
                  <a:srgbClr val="495455"/>
                </a:solidFill>
                <a:latin typeface="Acumin Pro" panose="020B0504020202020204" pitchFamily="34" charset="77"/>
                <a:ea typeface="Arial" charset="0"/>
                <a:cs typeface="Arial" charset="0"/>
              </a:rPr>
              <a:t>Example 3:</a:t>
            </a:r>
            <a:br>
              <a:rPr lang="en-US" sz="2000" b="1" dirty="0">
                <a:solidFill>
                  <a:srgbClr val="495455"/>
                </a:solidFill>
                <a:latin typeface="Acumin Pro" panose="020B0504020202020204" pitchFamily="34" charset="77"/>
                <a:ea typeface="Arial" charset="0"/>
                <a:cs typeface="Arial" charset="0"/>
              </a:rPr>
            </a:br>
            <a:endParaRPr lang="en-US" sz="2000" dirty="0">
              <a:solidFill>
                <a:srgbClr val="495455"/>
              </a:solidFill>
              <a:latin typeface="Acumin Pro" panose="020B0504020202020204" pitchFamily="34" charset="77"/>
            </a:endParaRPr>
          </a:p>
          <a:p>
            <a:pPr marL="0" indent="0">
              <a:buNone/>
            </a:pPr>
            <a:r>
              <a:rPr lang="en-US" sz="2000" dirty="0">
                <a:solidFill>
                  <a:srgbClr val="495455"/>
                </a:solidFill>
                <a:latin typeface="Acumin Pro" panose="020B0504020202020204" pitchFamily="34" charset="77"/>
              </a:rPr>
              <a:t>Picture where you live. </a:t>
            </a:r>
          </a:p>
          <a:p>
            <a:pPr marL="0" indent="0">
              <a:buNone/>
            </a:pPr>
            <a:endParaRPr lang="en-US" sz="2000" dirty="0">
              <a:solidFill>
                <a:srgbClr val="495455"/>
              </a:solidFill>
              <a:latin typeface="Acumin Pro" panose="020B0504020202020204" pitchFamily="34" charset="77"/>
            </a:endParaRPr>
          </a:p>
          <a:p>
            <a:pPr marL="0" indent="0">
              <a:buNone/>
            </a:pPr>
            <a:r>
              <a:rPr lang="en-US" sz="2000" i="1" dirty="0">
                <a:solidFill>
                  <a:srgbClr val="495455"/>
                </a:solidFill>
                <a:latin typeface="Acumin Pro" panose="020B0504020202020204" pitchFamily="34" charset="77"/>
              </a:rPr>
              <a:t>How might a stranger describe that space from an etic perspective? </a:t>
            </a:r>
          </a:p>
          <a:p>
            <a:pPr marL="0" indent="0">
              <a:buNone/>
            </a:pPr>
            <a:r>
              <a:rPr lang="en-US" sz="2000" i="1" dirty="0">
                <a:solidFill>
                  <a:srgbClr val="495455"/>
                </a:solidFill>
                <a:latin typeface="Acumin Pro" panose="020B0504020202020204" pitchFamily="34" charset="77"/>
              </a:rPr>
              <a:t>How would you prefer them to understand it from an emic perspective?</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62153" y="157610"/>
              <a:ext cx="7772734"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emic perspective Examples</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86889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122" y="1494744"/>
            <a:ext cx="9092808" cy="3763056"/>
          </a:xfrm>
        </p:spPr>
        <p:txBody>
          <a:bodyPr>
            <a:noAutofit/>
          </a:bodyPr>
          <a:lstStyle/>
          <a:p>
            <a:pPr marL="0" indent="0">
              <a:buNone/>
            </a:pPr>
            <a:r>
              <a:rPr lang="en-US" sz="2000" b="1" dirty="0">
                <a:solidFill>
                  <a:srgbClr val="495455"/>
                </a:solidFill>
                <a:latin typeface="Acumin Pro" panose="020B0504020202020204" pitchFamily="34" charset="77"/>
                <a:ea typeface="Arial" charset="0"/>
                <a:cs typeface="Arial" charset="0"/>
              </a:rPr>
              <a:t>Debriefing Questions:</a:t>
            </a:r>
            <a:br>
              <a:rPr lang="en-US" sz="2000" b="1" dirty="0">
                <a:solidFill>
                  <a:srgbClr val="495455"/>
                </a:solidFill>
                <a:latin typeface="Acumin Pro" panose="020B0504020202020204" pitchFamily="34" charset="77"/>
                <a:ea typeface="Arial" charset="0"/>
                <a:cs typeface="Arial" charset="0"/>
              </a:rPr>
            </a:br>
            <a:endParaRPr lang="en-US" sz="2000" b="1" dirty="0">
              <a:solidFill>
                <a:srgbClr val="495455"/>
              </a:solidFill>
              <a:latin typeface="Acumin Pro" panose="020B0504020202020204" pitchFamily="34" charset="77"/>
              <a:ea typeface="Arial" charset="0"/>
              <a:cs typeface="Arial" charset="0"/>
            </a:endParaRPr>
          </a:p>
          <a:p>
            <a:r>
              <a:rPr lang="en-US" sz="2000" dirty="0">
                <a:solidFill>
                  <a:srgbClr val="495455"/>
                </a:solidFill>
                <a:latin typeface="Acumin Pro" panose="020B0504020202020204" pitchFamily="34" charset="77"/>
              </a:rPr>
              <a:t>How might an emic perspective help you in your diverse, local community when traveling to an unfamiliar local context? </a:t>
            </a:r>
          </a:p>
          <a:p>
            <a:r>
              <a:rPr lang="en-US" sz="2000" dirty="0">
                <a:solidFill>
                  <a:srgbClr val="495455"/>
                </a:solidFill>
                <a:latin typeface="Acumin Pro" panose="020B0504020202020204" pitchFamily="34" charset="77"/>
              </a:rPr>
              <a:t>Which of the strategies from slide 5 might the most challenging for you and why? </a:t>
            </a:r>
            <a:endParaRPr lang="en-US" sz="2000" dirty="0" smtClean="0">
              <a:solidFill>
                <a:srgbClr val="495455"/>
              </a:solidFill>
              <a:latin typeface="Acumin Pro" panose="020B0504020202020204" pitchFamily="34" charset="77"/>
            </a:endParaRPr>
          </a:p>
          <a:p>
            <a:r>
              <a:rPr lang="en-US" sz="2000" dirty="0" smtClean="0">
                <a:solidFill>
                  <a:srgbClr val="495455"/>
                </a:solidFill>
                <a:latin typeface="Acumin Pro" panose="020B0504020202020204" pitchFamily="34" charset="77"/>
              </a:rPr>
              <a:t>An emic perspective is important, but there are also risks and limits to its use. What might some of these be?</a:t>
            </a:r>
            <a:endParaRPr lang="en-US" sz="2000" dirty="0">
              <a:solidFill>
                <a:srgbClr val="495455"/>
              </a:solidFill>
              <a:latin typeface="Acumin Pro" panose="020B0504020202020204" pitchFamily="34" charset="77"/>
            </a:endParaRPr>
          </a:p>
          <a:p>
            <a:pPr marL="0" indent="0">
              <a:buNone/>
            </a:pPr>
            <a:endParaRPr lang="en-US" sz="2000" dirty="0">
              <a:solidFill>
                <a:srgbClr val="495455"/>
              </a:solidFill>
              <a:latin typeface="Acumin Pro" panose="020B0504020202020204" pitchFamily="34" charset="77"/>
            </a:endParaRPr>
          </a:p>
          <a:p>
            <a:pPr marL="0" indent="0">
              <a:buNone/>
            </a:pPr>
            <a:endParaRPr lang="en-US" sz="2000" dirty="0">
              <a:solidFill>
                <a:srgbClr val="495455"/>
              </a:solidFill>
              <a:latin typeface="Acumin Pro" panose="020B0504020202020204" pitchFamily="34" charset="77"/>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162153" y="157610"/>
              <a:ext cx="7772734"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Debrief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504833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829</Words>
  <Application>Microsoft Office PowerPoint</Application>
  <PresentationFormat>Widescreen</PresentationFormat>
  <Paragraphs>68</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Acumin Pro</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Stahl, Aletha D</cp:lastModifiedBy>
  <cp:revision>34</cp:revision>
  <dcterms:created xsi:type="dcterms:W3CDTF">2018-08-27T14:09:00Z</dcterms:created>
  <dcterms:modified xsi:type="dcterms:W3CDTF">2021-08-30T19:43:28Z</dcterms:modified>
</cp:coreProperties>
</file>